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Roboto" panose="02000000000000000000" pitchFamily="2" charset="0"/>
      <p:regular r:id="rId14"/>
    </p:embeddedFont>
    <p:embeddedFont>
      <p:font typeface="TT Fors" panose="020B0604020202020204" charset="0"/>
      <p:regular r:id="rId15"/>
    </p:embeddedFont>
    <p:embeddedFont>
      <p:font typeface="TT Fors Bold" panose="020B0604020202020204" charset="0"/>
      <p:regular r:id="rId16"/>
    </p:embeddedFont>
    <p:embeddedFont>
      <p:font typeface="TT Fors Italic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svg"/><Relationship Id="rId7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8459" y="2745631"/>
            <a:ext cx="10679942" cy="235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2"/>
              </a:lnSpc>
            </a:pPr>
            <a:r>
              <a:rPr lang="en-US" sz="10414" spc="-395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Turning data into brand decisions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887286" y="8171444"/>
            <a:ext cx="2372014" cy="40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1"/>
              </a:lnSpc>
            </a:pPr>
            <a:r>
              <a:rPr lang="en-US" sz="2372" b="1">
                <a:solidFill>
                  <a:srgbClr val="191919"/>
                </a:solidFill>
                <a:latin typeface="TT Fors Bold"/>
                <a:ea typeface="TT Fors Bold"/>
                <a:cs typeface="TT Fors Bold"/>
                <a:sym typeface="TT Fors Bold"/>
              </a:rPr>
              <a:t>Presented by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707206" y="8605541"/>
            <a:ext cx="4060267" cy="33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372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Kalpitha  Gowda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393784"/>
            <a:ext cx="5339971" cy="45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2"/>
              </a:lnSpc>
            </a:pPr>
            <a:r>
              <a:rPr lang="en-US" sz="3282" i="1">
                <a:solidFill>
                  <a:srgbClr val="191919"/>
                </a:solidFill>
                <a:latin typeface="TT Fors Italics"/>
                <a:ea typeface="TT Fors Italics"/>
                <a:cs typeface="TT Fors Italics"/>
                <a:sym typeface="TT Fors Italics"/>
              </a:rPr>
              <a:t>From signals to resonance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66206" y="2553403"/>
            <a:ext cx="15232938" cy="14208177"/>
          </a:xfrm>
          <a:custGeom>
            <a:avLst/>
            <a:gdLst/>
            <a:ahLst/>
            <a:cxnLst/>
            <a:rect l="l" t="t" r="r" b="b"/>
            <a:pathLst>
              <a:path w="15232938" h="14208177">
                <a:moveTo>
                  <a:pt x="0" y="0"/>
                </a:moveTo>
                <a:lnTo>
                  <a:pt x="15232938" y="0"/>
                </a:lnTo>
                <a:lnTo>
                  <a:pt x="15232938" y="14208177"/>
                </a:lnTo>
                <a:lnTo>
                  <a:pt x="0" y="14208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977504" y="-4550685"/>
            <a:ext cx="15232938" cy="14208177"/>
          </a:xfrm>
          <a:custGeom>
            <a:avLst/>
            <a:gdLst/>
            <a:ahLst/>
            <a:cxnLst/>
            <a:rect l="l" t="t" r="r" b="b"/>
            <a:pathLst>
              <a:path w="15232938" h="14208177">
                <a:moveTo>
                  <a:pt x="0" y="0"/>
                </a:moveTo>
                <a:lnTo>
                  <a:pt x="15232938" y="0"/>
                </a:lnTo>
                <a:lnTo>
                  <a:pt x="15232938" y="14208177"/>
                </a:lnTo>
                <a:lnTo>
                  <a:pt x="0" y="14208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826110" y="853500"/>
            <a:ext cx="5137414" cy="68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1"/>
              </a:lnSpc>
            </a:pPr>
            <a:r>
              <a:rPr lang="en-US" sz="5789" spc="-220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Framework</a:t>
            </a:r>
          </a:p>
        </p:txBody>
      </p:sp>
      <p:sp>
        <p:nvSpPr>
          <p:cNvPr id="5" name="Freeform 5"/>
          <p:cNvSpPr/>
          <p:nvPr/>
        </p:nvSpPr>
        <p:spPr>
          <a:xfrm>
            <a:off x="6218996" y="1028700"/>
            <a:ext cx="7095472" cy="8381174"/>
          </a:xfrm>
          <a:custGeom>
            <a:avLst/>
            <a:gdLst/>
            <a:ahLst/>
            <a:cxnLst/>
            <a:rect l="l" t="t" r="r" b="b"/>
            <a:pathLst>
              <a:path w="7095472" h="8381174">
                <a:moveTo>
                  <a:pt x="0" y="0"/>
                </a:moveTo>
                <a:lnTo>
                  <a:pt x="7095472" y="0"/>
                </a:lnTo>
                <a:lnTo>
                  <a:pt x="7095472" y="8381174"/>
                </a:lnTo>
                <a:lnTo>
                  <a:pt x="0" y="8381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987073" y="5018688"/>
            <a:ext cx="5190296" cy="951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50"/>
              </a:lnSpc>
              <a:spcBef>
                <a:spcPct val="0"/>
              </a:spcBef>
            </a:pPr>
            <a:r>
              <a:rPr lang="en-US" sz="6869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Translate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91556" y="2997677"/>
            <a:ext cx="3944832" cy="9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53"/>
              </a:lnSpc>
              <a:spcBef>
                <a:spcPct val="0"/>
              </a:spcBef>
            </a:pPr>
            <a:r>
              <a:rPr lang="en-US" sz="6872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Find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73022" y="8057543"/>
            <a:ext cx="3944832" cy="951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50"/>
              </a:lnSpc>
              <a:spcBef>
                <a:spcPct val="0"/>
              </a:spcBef>
            </a:pPr>
            <a:r>
              <a:rPr lang="en-US" sz="6869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Test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55540" y="-1372637"/>
            <a:ext cx="18245979" cy="6867123"/>
          </a:xfrm>
          <a:custGeom>
            <a:avLst/>
            <a:gdLst/>
            <a:ahLst/>
            <a:cxnLst/>
            <a:rect l="l" t="t" r="r" b="b"/>
            <a:pathLst>
              <a:path w="18245979" h="6867123">
                <a:moveTo>
                  <a:pt x="0" y="0"/>
                </a:moveTo>
                <a:lnTo>
                  <a:pt x="18245980" y="0"/>
                </a:lnTo>
                <a:lnTo>
                  <a:pt x="18245980" y="6867123"/>
                </a:lnTo>
                <a:lnTo>
                  <a:pt x="0" y="6867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64877" y="1308537"/>
            <a:ext cx="6174639" cy="1829237"/>
          </a:xfrm>
          <a:custGeom>
            <a:avLst/>
            <a:gdLst/>
            <a:ahLst/>
            <a:cxnLst/>
            <a:rect l="l" t="t" r="r" b="b"/>
            <a:pathLst>
              <a:path w="6174639" h="1829237">
                <a:moveTo>
                  <a:pt x="0" y="0"/>
                </a:moveTo>
                <a:lnTo>
                  <a:pt x="6174639" y="0"/>
                </a:lnTo>
                <a:lnTo>
                  <a:pt x="6174639" y="1829237"/>
                </a:lnTo>
                <a:lnTo>
                  <a:pt x="0" y="1829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411324" y="1308537"/>
            <a:ext cx="7059797" cy="1941444"/>
          </a:xfrm>
          <a:custGeom>
            <a:avLst/>
            <a:gdLst/>
            <a:ahLst/>
            <a:cxnLst/>
            <a:rect l="l" t="t" r="r" b="b"/>
            <a:pathLst>
              <a:path w="7059797" h="1941444">
                <a:moveTo>
                  <a:pt x="0" y="0"/>
                </a:moveTo>
                <a:lnTo>
                  <a:pt x="7059797" y="0"/>
                </a:lnTo>
                <a:lnTo>
                  <a:pt x="7059797" y="1941445"/>
                </a:lnTo>
                <a:lnTo>
                  <a:pt x="0" y="1941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96034" y="5179963"/>
            <a:ext cx="737686" cy="629045"/>
          </a:xfrm>
          <a:custGeom>
            <a:avLst/>
            <a:gdLst/>
            <a:ahLst/>
            <a:cxnLst/>
            <a:rect l="l" t="t" r="r" b="b"/>
            <a:pathLst>
              <a:path w="737686" h="629045">
                <a:moveTo>
                  <a:pt x="0" y="0"/>
                </a:moveTo>
                <a:lnTo>
                  <a:pt x="737685" y="0"/>
                </a:lnTo>
                <a:lnTo>
                  <a:pt x="737685" y="629045"/>
                </a:lnTo>
                <a:lnTo>
                  <a:pt x="0" y="6290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74013" y="6357222"/>
            <a:ext cx="959706" cy="678774"/>
          </a:xfrm>
          <a:custGeom>
            <a:avLst/>
            <a:gdLst/>
            <a:ahLst/>
            <a:cxnLst/>
            <a:rect l="l" t="t" r="r" b="b"/>
            <a:pathLst>
              <a:path w="959706" h="678774">
                <a:moveTo>
                  <a:pt x="0" y="0"/>
                </a:moveTo>
                <a:lnTo>
                  <a:pt x="959706" y="0"/>
                </a:lnTo>
                <a:lnTo>
                  <a:pt x="959706" y="678774"/>
                </a:lnTo>
                <a:lnTo>
                  <a:pt x="0" y="6787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98847" y="502993"/>
            <a:ext cx="5748751" cy="525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89"/>
              </a:lnSpc>
              <a:spcBef>
                <a:spcPct val="0"/>
              </a:spcBef>
            </a:pPr>
            <a:r>
              <a:rPr lang="en-US" sz="4458" spc="-169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Read my other articles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4429990"/>
            <a:ext cx="6521159" cy="1341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5"/>
              </a:lnSpc>
            </a:pPr>
            <a:endParaRPr/>
          </a:p>
          <a:p>
            <a:pPr algn="ctr">
              <a:lnSpc>
                <a:spcPts val="4155"/>
              </a:lnSpc>
              <a:spcBef>
                <a:spcPct val="0"/>
              </a:spcBef>
            </a:pPr>
            <a:r>
              <a:rPr lang="en-US" sz="2968" spc="-112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Kalpitha R. Gowda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55540" y="6357222"/>
            <a:ext cx="5002460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28"/>
              </a:lnSpc>
              <a:spcBef>
                <a:spcPct val="0"/>
              </a:spcBef>
            </a:pPr>
            <a:r>
              <a:rPr lang="en-US" sz="3020" spc="-114" dirty="0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kalpithargowda@gmail.com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6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2538">
            <a:off x="-396133" y="-637763"/>
            <a:ext cx="13521806" cy="13521806"/>
          </a:xfrm>
          <a:custGeom>
            <a:avLst/>
            <a:gdLst/>
            <a:ahLst/>
            <a:cxnLst/>
            <a:rect l="l" t="t" r="r" b="b"/>
            <a:pathLst>
              <a:path w="13521806" h="13521806">
                <a:moveTo>
                  <a:pt x="0" y="0"/>
                </a:moveTo>
                <a:lnTo>
                  <a:pt x="13521806" y="0"/>
                </a:lnTo>
                <a:lnTo>
                  <a:pt x="13521806" y="13521806"/>
                </a:lnTo>
                <a:lnTo>
                  <a:pt x="0" y="13521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837208" y="4340832"/>
            <a:ext cx="12613583" cy="2224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20"/>
              </a:lnSpc>
            </a:pPr>
            <a:r>
              <a:rPr lang="en-US" sz="18729" spc="-711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78606" y="-553310"/>
            <a:ext cx="15883821" cy="6151371"/>
          </a:xfrm>
          <a:custGeom>
            <a:avLst/>
            <a:gdLst/>
            <a:ahLst/>
            <a:cxnLst/>
            <a:rect l="l" t="t" r="r" b="b"/>
            <a:pathLst>
              <a:path w="15883821" h="6151371">
                <a:moveTo>
                  <a:pt x="0" y="0"/>
                </a:moveTo>
                <a:lnTo>
                  <a:pt x="15883821" y="0"/>
                </a:lnTo>
                <a:lnTo>
                  <a:pt x="15883821" y="6151371"/>
                </a:lnTo>
                <a:lnTo>
                  <a:pt x="0" y="6151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72470" y="2522375"/>
            <a:ext cx="6320911" cy="6356958"/>
          </a:xfrm>
          <a:custGeom>
            <a:avLst/>
            <a:gdLst/>
            <a:ahLst/>
            <a:cxnLst/>
            <a:rect l="l" t="t" r="r" b="b"/>
            <a:pathLst>
              <a:path w="6320911" h="6356958">
                <a:moveTo>
                  <a:pt x="0" y="0"/>
                </a:moveTo>
                <a:lnTo>
                  <a:pt x="6320912" y="0"/>
                </a:lnTo>
                <a:lnTo>
                  <a:pt x="632091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288" b="-162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984300" y="2522375"/>
            <a:ext cx="6160325" cy="6356958"/>
          </a:xfrm>
          <a:custGeom>
            <a:avLst/>
            <a:gdLst/>
            <a:ahLst/>
            <a:cxnLst/>
            <a:rect l="l" t="t" r="r" b="b"/>
            <a:pathLst>
              <a:path w="6160325" h="6356958">
                <a:moveTo>
                  <a:pt x="0" y="0"/>
                </a:moveTo>
                <a:lnTo>
                  <a:pt x="6160325" y="0"/>
                </a:lnTo>
                <a:lnTo>
                  <a:pt x="616032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712" b="-147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170817" y="1405345"/>
            <a:ext cx="15088483" cy="737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5"/>
              </a:lnSpc>
            </a:pPr>
            <a:r>
              <a:rPr lang="en-US" sz="6300" spc="-239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Two moments that sparked my curiosity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55540" y="-1372637"/>
            <a:ext cx="18245979" cy="6867123"/>
          </a:xfrm>
          <a:custGeom>
            <a:avLst/>
            <a:gdLst/>
            <a:ahLst/>
            <a:cxnLst/>
            <a:rect l="l" t="t" r="r" b="b"/>
            <a:pathLst>
              <a:path w="18245979" h="6867123">
                <a:moveTo>
                  <a:pt x="0" y="0"/>
                </a:moveTo>
                <a:lnTo>
                  <a:pt x="18245980" y="0"/>
                </a:lnTo>
                <a:lnTo>
                  <a:pt x="18245980" y="6867123"/>
                </a:lnTo>
                <a:lnTo>
                  <a:pt x="0" y="6867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764591" y="319263"/>
            <a:ext cx="14494709" cy="8939037"/>
          </a:xfrm>
          <a:custGeom>
            <a:avLst/>
            <a:gdLst/>
            <a:ahLst/>
            <a:cxnLst/>
            <a:rect l="l" t="t" r="r" b="b"/>
            <a:pathLst>
              <a:path w="14494709" h="8939037">
                <a:moveTo>
                  <a:pt x="0" y="0"/>
                </a:moveTo>
                <a:lnTo>
                  <a:pt x="14494709" y="0"/>
                </a:lnTo>
                <a:lnTo>
                  <a:pt x="14494709" y="8939037"/>
                </a:lnTo>
                <a:lnTo>
                  <a:pt x="0" y="8939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305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238104" y="1729888"/>
            <a:ext cx="9811793" cy="909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67"/>
              </a:lnSpc>
              <a:spcBef>
                <a:spcPct val="0"/>
              </a:spcBef>
            </a:pPr>
            <a:r>
              <a:rPr lang="en-US" sz="7609" spc="-289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RESONANCE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35579" y="-1007871"/>
            <a:ext cx="15883821" cy="6151371"/>
          </a:xfrm>
          <a:custGeom>
            <a:avLst/>
            <a:gdLst/>
            <a:ahLst/>
            <a:cxnLst/>
            <a:rect l="l" t="t" r="r" b="b"/>
            <a:pathLst>
              <a:path w="15883821" h="6151371">
                <a:moveTo>
                  <a:pt x="0" y="0"/>
                </a:moveTo>
                <a:lnTo>
                  <a:pt x="15883821" y="0"/>
                </a:lnTo>
                <a:lnTo>
                  <a:pt x="15883821" y="6151371"/>
                </a:lnTo>
                <a:lnTo>
                  <a:pt x="0" y="6151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038597" y="2067815"/>
            <a:ext cx="10979885" cy="6975676"/>
          </a:xfrm>
          <a:custGeom>
            <a:avLst/>
            <a:gdLst/>
            <a:ahLst/>
            <a:cxnLst/>
            <a:rect l="l" t="t" r="r" b="b"/>
            <a:pathLst>
              <a:path w="10979885" h="6975676">
                <a:moveTo>
                  <a:pt x="0" y="0"/>
                </a:moveTo>
                <a:lnTo>
                  <a:pt x="10979884" y="0"/>
                </a:lnTo>
                <a:lnTo>
                  <a:pt x="10979884" y="6975676"/>
                </a:lnTo>
                <a:lnTo>
                  <a:pt x="0" y="6975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51" t="-23360" r="-3651" b="-101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844401" y="1040165"/>
            <a:ext cx="13657491" cy="71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6"/>
              </a:lnSpc>
            </a:pPr>
            <a:r>
              <a:rPr lang="en-US" sz="6089" spc="-231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Demographics- Who are my customers 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9288" y="9545126"/>
            <a:ext cx="14829425" cy="386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3"/>
              </a:lnSpc>
            </a:pPr>
            <a:r>
              <a:rPr lang="en-US" sz="3122" spc="-118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Expect general facts about consumers like age, gender, income, address, education level etc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68906"/>
            <a:ext cx="20182835" cy="2345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5"/>
              </a:lnSpc>
            </a:pPr>
            <a:r>
              <a:rPr lang="en-US" sz="6288" spc="-238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Psychographics</a:t>
            </a:r>
          </a:p>
          <a:p>
            <a:pPr algn="l">
              <a:lnSpc>
                <a:spcPts val="2880"/>
              </a:lnSpc>
            </a:pPr>
            <a:endParaRPr lang="en-US" sz="6288" spc="-238">
              <a:solidFill>
                <a:srgbClr val="191919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l">
              <a:lnSpc>
                <a:spcPts val="2880"/>
              </a:lnSpc>
            </a:pPr>
            <a:r>
              <a:rPr lang="en-US" sz="3388" spc="-128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Why would a customer buy a product now instead of later ?</a:t>
            </a:r>
          </a:p>
          <a:p>
            <a:pPr algn="l">
              <a:lnSpc>
                <a:spcPts val="2880"/>
              </a:lnSpc>
            </a:pPr>
            <a:r>
              <a:rPr lang="en-US" sz="3388" spc="-128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Why would a consumer prefer buying from a particular channel ?</a:t>
            </a:r>
          </a:p>
          <a:p>
            <a:pPr algn="l">
              <a:lnSpc>
                <a:spcPts val="2880"/>
              </a:lnSpc>
            </a:pPr>
            <a:endParaRPr lang="en-US" sz="3388" spc="-128">
              <a:solidFill>
                <a:srgbClr val="191919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l">
              <a:lnSpc>
                <a:spcPts val="2016"/>
              </a:lnSpc>
            </a:pPr>
            <a:endParaRPr lang="en-US" sz="3388" spc="-128">
              <a:solidFill>
                <a:srgbClr val="191919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3" name="Freeform 3"/>
          <p:cNvSpPr/>
          <p:nvPr/>
        </p:nvSpPr>
        <p:spPr>
          <a:xfrm rot="-1615761">
            <a:off x="1193035" y="-2820233"/>
            <a:ext cx="10957094" cy="9104349"/>
          </a:xfrm>
          <a:custGeom>
            <a:avLst/>
            <a:gdLst/>
            <a:ahLst/>
            <a:cxnLst/>
            <a:rect l="l" t="t" r="r" b="b"/>
            <a:pathLst>
              <a:path w="10957094" h="9104349">
                <a:moveTo>
                  <a:pt x="0" y="0"/>
                </a:moveTo>
                <a:lnTo>
                  <a:pt x="10957094" y="0"/>
                </a:lnTo>
                <a:lnTo>
                  <a:pt x="10957094" y="9104349"/>
                </a:lnTo>
                <a:lnTo>
                  <a:pt x="0" y="9104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232177" y="2520432"/>
            <a:ext cx="11823645" cy="6336802"/>
          </a:xfrm>
          <a:custGeom>
            <a:avLst/>
            <a:gdLst/>
            <a:ahLst/>
            <a:cxnLst/>
            <a:rect l="l" t="t" r="r" b="b"/>
            <a:pathLst>
              <a:path w="11823645" h="6336802">
                <a:moveTo>
                  <a:pt x="0" y="0"/>
                </a:moveTo>
                <a:lnTo>
                  <a:pt x="11823646" y="0"/>
                </a:lnTo>
                <a:lnTo>
                  <a:pt x="11823646" y="6336802"/>
                </a:lnTo>
                <a:lnTo>
                  <a:pt x="0" y="6336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801" b="-3036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220556" y="9059925"/>
            <a:ext cx="15489251" cy="42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1"/>
              </a:lnSpc>
              <a:spcBef>
                <a:spcPct val="0"/>
              </a:spcBef>
            </a:pPr>
            <a:r>
              <a:rPr lang="en-US" sz="3029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Values, attitudes, motivations and lifestyles that explain why people choose a brand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23421">
            <a:off x="942944" y="-2858450"/>
            <a:ext cx="15754966" cy="14695086"/>
          </a:xfrm>
          <a:custGeom>
            <a:avLst/>
            <a:gdLst/>
            <a:ahLst/>
            <a:cxnLst/>
            <a:rect l="l" t="t" r="r" b="b"/>
            <a:pathLst>
              <a:path w="15754966" h="14695086">
                <a:moveTo>
                  <a:pt x="0" y="0"/>
                </a:moveTo>
                <a:lnTo>
                  <a:pt x="15754966" y="0"/>
                </a:lnTo>
                <a:lnTo>
                  <a:pt x="15754966" y="14695086"/>
                </a:lnTo>
                <a:lnTo>
                  <a:pt x="0" y="14695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606844" y="3189563"/>
            <a:ext cx="7320629" cy="5205297"/>
          </a:xfrm>
          <a:custGeom>
            <a:avLst/>
            <a:gdLst/>
            <a:ahLst/>
            <a:cxnLst/>
            <a:rect l="l" t="t" r="r" b="b"/>
            <a:pathLst>
              <a:path w="7320629" h="5205297">
                <a:moveTo>
                  <a:pt x="0" y="0"/>
                </a:moveTo>
                <a:lnTo>
                  <a:pt x="7320629" y="0"/>
                </a:lnTo>
                <a:lnTo>
                  <a:pt x="7320629" y="5205297"/>
                </a:lnTo>
                <a:lnTo>
                  <a:pt x="0" y="5205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026" b="-83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828479"/>
            <a:ext cx="14051237" cy="179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0"/>
              </a:lnSpc>
            </a:pPr>
            <a:r>
              <a:rPr lang="en-US" sz="6600" spc="-250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Behavioral </a:t>
            </a:r>
          </a:p>
          <a:p>
            <a:pPr algn="l">
              <a:lnSpc>
                <a:spcPts val="5610"/>
              </a:lnSpc>
            </a:pPr>
            <a:endParaRPr lang="en-US" sz="6600" spc="-250">
              <a:solidFill>
                <a:srgbClr val="191919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l">
              <a:lnSpc>
                <a:spcPts val="3060"/>
              </a:lnSpc>
            </a:pPr>
            <a:r>
              <a:rPr lang="en-US" sz="3600" spc="-136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How much time did they spend comparing options before buying 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2434" y="9296400"/>
            <a:ext cx="16069751" cy="37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8"/>
              </a:lnSpc>
              <a:spcBef>
                <a:spcPct val="0"/>
              </a:spcBef>
            </a:pPr>
            <a:r>
              <a:rPr lang="en-US" sz="2769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Observable actions users take online/offline: clicks, scrolls, form starts, purchases etc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55540" y="-1372637"/>
            <a:ext cx="18245979" cy="6867123"/>
          </a:xfrm>
          <a:custGeom>
            <a:avLst/>
            <a:gdLst/>
            <a:ahLst/>
            <a:cxnLst/>
            <a:rect l="l" t="t" r="r" b="b"/>
            <a:pathLst>
              <a:path w="18245979" h="6867123">
                <a:moveTo>
                  <a:pt x="0" y="0"/>
                </a:moveTo>
                <a:lnTo>
                  <a:pt x="18245980" y="0"/>
                </a:lnTo>
                <a:lnTo>
                  <a:pt x="18245980" y="6867123"/>
                </a:lnTo>
                <a:lnTo>
                  <a:pt x="0" y="6867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635166" y="2451068"/>
            <a:ext cx="13718925" cy="6482192"/>
          </a:xfrm>
          <a:custGeom>
            <a:avLst/>
            <a:gdLst/>
            <a:ahLst/>
            <a:cxnLst/>
            <a:rect l="l" t="t" r="r" b="b"/>
            <a:pathLst>
              <a:path w="13718925" h="6482192">
                <a:moveTo>
                  <a:pt x="0" y="0"/>
                </a:moveTo>
                <a:lnTo>
                  <a:pt x="13718925" y="0"/>
                </a:lnTo>
                <a:lnTo>
                  <a:pt x="13718925" y="6482192"/>
                </a:lnTo>
                <a:lnTo>
                  <a:pt x="0" y="6482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729957" y="650039"/>
            <a:ext cx="15529343" cy="714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07"/>
              </a:lnSpc>
              <a:spcBef>
                <a:spcPct val="0"/>
              </a:spcBef>
            </a:pPr>
            <a:r>
              <a:rPr lang="en-US" sz="6009" spc="-228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Measuring behavioral signals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01121" y="5607061"/>
            <a:ext cx="15883821" cy="6151371"/>
          </a:xfrm>
          <a:custGeom>
            <a:avLst/>
            <a:gdLst/>
            <a:ahLst/>
            <a:cxnLst/>
            <a:rect l="l" t="t" r="r" b="b"/>
            <a:pathLst>
              <a:path w="15883821" h="6151371">
                <a:moveTo>
                  <a:pt x="0" y="0"/>
                </a:moveTo>
                <a:lnTo>
                  <a:pt x="15883821" y="0"/>
                </a:lnTo>
                <a:lnTo>
                  <a:pt x="15883821" y="6151370"/>
                </a:lnTo>
                <a:lnTo>
                  <a:pt x="0" y="6151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08650" y="2401077"/>
            <a:ext cx="5757041" cy="3598151"/>
          </a:xfrm>
          <a:custGeom>
            <a:avLst/>
            <a:gdLst/>
            <a:ahLst/>
            <a:cxnLst/>
            <a:rect l="l" t="t" r="r" b="b"/>
            <a:pathLst>
              <a:path w="5757041" h="3598151">
                <a:moveTo>
                  <a:pt x="0" y="0"/>
                </a:moveTo>
                <a:lnTo>
                  <a:pt x="5757041" y="0"/>
                </a:lnTo>
                <a:lnTo>
                  <a:pt x="5757041" y="3598151"/>
                </a:lnTo>
                <a:lnTo>
                  <a:pt x="0" y="3598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130148" y="2401077"/>
            <a:ext cx="3488704" cy="3488704"/>
          </a:xfrm>
          <a:custGeom>
            <a:avLst/>
            <a:gdLst/>
            <a:ahLst/>
            <a:cxnLst/>
            <a:rect l="l" t="t" r="r" b="b"/>
            <a:pathLst>
              <a:path w="3488704" h="3488704">
                <a:moveTo>
                  <a:pt x="0" y="0"/>
                </a:moveTo>
                <a:lnTo>
                  <a:pt x="3488704" y="0"/>
                </a:lnTo>
                <a:lnTo>
                  <a:pt x="3488704" y="3488704"/>
                </a:lnTo>
                <a:lnTo>
                  <a:pt x="0" y="3488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046436" y="2401077"/>
            <a:ext cx="2684335" cy="3598151"/>
          </a:xfrm>
          <a:custGeom>
            <a:avLst/>
            <a:gdLst/>
            <a:ahLst/>
            <a:cxnLst/>
            <a:rect l="l" t="t" r="r" b="b"/>
            <a:pathLst>
              <a:path w="2684335" h="3598151">
                <a:moveTo>
                  <a:pt x="0" y="0"/>
                </a:moveTo>
                <a:lnTo>
                  <a:pt x="2684335" y="0"/>
                </a:lnTo>
                <a:lnTo>
                  <a:pt x="2684335" y="3598151"/>
                </a:lnTo>
                <a:lnTo>
                  <a:pt x="0" y="3598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08650" y="6390160"/>
            <a:ext cx="5616209" cy="3135076"/>
          </a:xfrm>
          <a:custGeom>
            <a:avLst/>
            <a:gdLst/>
            <a:ahLst/>
            <a:cxnLst/>
            <a:rect l="l" t="t" r="r" b="b"/>
            <a:pathLst>
              <a:path w="5616209" h="3135076">
                <a:moveTo>
                  <a:pt x="0" y="0"/>
                </a:moveTo>
                <a:lnTo>
                  <a:pt x="5616209" y="0"/>
                </a:lnTo>
                <a:lnTo>
                  <a:pt x="5616209" y="3135075"/>
                </a:lnTo>
                <a:lnTo>
                  <a:pt x="0" y="31350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4101121" y="344904"/>
            <a:ext cx="17259300" cy="1339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4000" spc="-152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Designing for resonance</a:t>
            </a:r>
          </a:p>
          <a:p>
            <a:pPr algn="l">
              <a:lnSpc>
                <a:spcPts val="3400"/>
              </a:lnSpc>
            </a:pPr>
            <a:endParaRPr lang="en-US" sz="4000" spc="-152">
              <a:solidFill>
                <a:srgbClr val="191919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l">
              <a:lnSpc>
                <a:spcPts val="3400"/>
              </a:lnSpc>
            </a:pPr>
            <a:r>
              <a:rPr lang="en-US" sz="4000" spc="-152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New Coke → Diet Coke → Coke Zero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77906" y="6923316"/>
            <a:ext cx="4863640" cy="217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3"/>
              </a:lnSpc>
            </a:pPr>
            <a:r>
              <a:rPr lang="en-US" sz="2480" spc="-94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New Coke (1985)</a:t>
            </a:r>
          </a:p>
          <a:p>
            <a:pPr marL="535602" lvl="1" indent="-267801" algn="ctr">
              <a:lnSpc>
                <a:spcPts val="3473"/>
              </a:lnSpc>
              <a:buFont typeface="Arial"/>
              <a:buChar char="•"/>
            </a:pPr>
            <a:r>
              <a:rPr lang="en-US" sz="2480" spc="-94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WHO: Broad soda drinkers</a:t>
            </a:r>
          </a:p>
          <a:p>
            <a:pPr marL="535602" lvl="1" indent="-267801" algn="ctr">
              <a:lnSpc>
                <a:spcPts val="3473"/>
              </a:lnSpc>
              <a:buFont typeface="Arial"/>
              <a:buChar char="•"/>
            </a:pPr>
            <a:r>
              <a:rPr lang="en-US" sz="2480" spc="-94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WHY: Brand identity attachment</a:t>
            </a:r>
          </a:p>
          <a:p>
            <a:pPr marL="535602" lvl="1" indent="-267801" algn="ctr">
              <a:lnSpc>
                <a:spcPts val="3473"/>
              </a:lnSpc>
              <a:buFont typeface="Arial"/>
              <a:buChar char="•"/>
            </a:pPr>
            <a:r>
              <a:rPr lang="en-US" sz="2480" spc="-94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HOW: Taste pref → backlash</a:t>
            </a:r>
          </a:p>
          <a:p>
            <a:pPr algn="ctr">
              <a:lnSpc>
                <a:spcPts val="3473"/>
              </a:lnSpc>
              <a:spcBef>
                <a:spcPct val="0"/>
              </a:spcBef>
            </a:pPr>
            <a:endParaRPr lang="en-US" sz="2480" spc="-94">
              <a:solidFill>
                <a:srgbClr val="191919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41546" y="6840812"/>
            <a:ext cx="7212864" cy="2259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8" spc="-97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Diet/Zero Coke</a:t>
            </a:r>
          </a:p>
          <a:p>
            <a:pPr marL="556687" lvl="1" indent="-278344" algn="ctr">
              <a:lnSpc>
                <a:spcPts val="3609"/>
              </a:lnSpc>
              <a:buFont typeface="Arial"/>
              <a:buChar char="•"/>
            </a:pPr>
            <a:r>
              <a:rPr lang="en-US" sz="2578" spc="-97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WHO: Younger &amp; sugar-conscious segments</a:t>
            </a:r>
          </a:p>
          <a:p>
            <a:pPr marL="556687" lvl="1" indent="-278344" algn="ctr">
              <a:lnSpc>
                <a:spcPts val="3609"/>
              </a:lnSpc>
              <a:buFont typeface="Arial"/>
              <a:buChar char="•"/>
            </a:pPr>
            <a:r>
              <a:rPr lang="en-US" sz="2578" spc="-97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WHY: Style + taste w/out “diet” stigma</a:t>
            </a:r>
          </a:p>
          <a:p>
            <a:pPr marL="556687" lvl="1" indent="-278344" algn="ctr">
              <a:lnSpc>
                <a:spcPts val="3609"/>
              </a:lnSpc>
              <a:buFont typeface="Arial"/>
              <a:buChar char="•"/>
            </a:pPr>
            <a:r>
              <a:rPr lang="en-US" sz="2578" spc="-97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HOW: Design + reform → social buzz + adoption</a:t>
            </a:r>
          </a:p>
          <a:p>
            <a:pPr algn="ctr">
              <a:lnSpc>
                <a:spcPts val="3609"/>
              </a:lnSpc>
              <a:spcBef>
                <a:spcPct val="0"/>
              </a:spcBef>
            </a:pPr>
            <a:endParaRPr lang="en-US" sz="2578" spc="-97">
              <a:solidFill>
                <a:srgbClr val="191919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55540" y="-1372637"/>
            <a:ext cx="18245979" cy="6867123"/>
          </a:xfrm>
          <a:custGeom>
            <a:avLst/>
            <a:gdLst/>
            <a:ahLst/>
            <a:cxnLst/>
            <a:rect l="l" t="t" r="r" b="b"/>
            <a:pathLst>
              <a:path w="18245979" h="6867123">
                <a:moveTo>
                  <a:pt x="0" y="0"/>
                </a:moveTo>
                <a:lnTo>
                  <a:pt x="18245980" y="0"/>
                </a:lnTo>
                <a:lnTo>
                  <a:pt x="18245980" y="6867123"/>
                </a:lnTo>
                <a:lnTo>
                  <a:pt x="0" y="6867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70262" y="1811793"/>
            <a:ext cx="8887575" cy="5288107"/>
          </a:xfrm>
          <a:custGeom>
            <a:avLst/>
            <a:gdLst/>
            <a:ahLst/>
            <a:cxnLst/>
            <a:rect l="l" t="t" r="r" b="b"/>
            <a:pathLst>
              <a:path w="8887575" h="5288107">
                <a:moveTo>
                  <a:pt x="0" y="0"/>
                </a:moveTo>
                <a:lnTo>
                  <a:pt x="8887575" y="0"/>
                </a:lnTo>
                <a:lnTo>
                  <a:pt x="8887575" y="5288107"/>
                </a:lnTo>
                <a:lnTo>
                  <a:pt x="0" y="528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978530" y="1277368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670262" y="360275"/>
            <a:ext cx="16947475" cy="6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7"/>
              </a:lnSpc>
              <a:spcBef>
                <a:spcPct val="0"/>
              </a:spcBef>
            </a:pPr>
            <a:r>
              <a:rPr lang="en-US" sz="5609" spc="-213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Mossant Kombucha ,The Price Move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78540" y="7825844"/>
            <a:ext cx="7330919" cy="2807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281" lvl="1" indent="-285640" algn="ctr">
              <a:lnSpc>
                <a:spcPts val="3704"/>
              </a:lnSpc>
              <a:buFont typeface="Arial"/>
              <a:buChar char="•"/>
            </a:pPr>
            <a:r>
              <a:rPr lang="en-US" sz="2646" spc="-100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Demographic: Young urban buyers</a:t>
            </a:r>
          </a:p>
          <a:p>
            <a:pPr marL="571281" lvl="1" indent="-285640" algn="ctr">
              <a:lnSpc>
                <a:spcPts val="3704"/>
              </a:lnSpc>
              <a:buFont typeface="Arial"/>
              <a:buChar char="•"/>
            </a:pPr>
            <a:r>
              <a:rPr lang="en-US" sz="2646" spc="-100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Psychographic: Health-oriented but price-sensitive</a:t>
            </a:r>
          </a:p>
          <a:p>
            <a:pPr marL="571281" lvl="1" indent="-285640" algn="ctr">
              <a:lnSpc>
                <a:spcPts val="3704"/>
              </a:lnSpc>
              <a:buFont typeface="Arial"/>
              <a:buChar char="•"/>
            </a:pPr>
            <a:r>
              <a:rPr lang="en-US" sz="2646" spc="-100">
                <a:solidFill>
                  <a:srgbClr val="191919"/>
                </a:solidFill>
                <a:latin typeface="TT Fors"/>
                <a:ea typeface="TT Fors"/>
                <a:cs typeface="TT Fors"/>
                <a:sym typeface="TT Fors"/>
              </a:rPr>
              <a:t>Behavior: Occasional soda buyers → trial unlocked at lower price</a:t>
            </a:r>
          </a:p>
          <a:p>
            <a:pPr algn="ctr">
              <a:lnSpc>
                <a:spcPts val="3704"/>
              </a:lnSpc>
              <a:spcBef>
                <a:spcPct val="0"/>
              </a:spcBef>
            </a:pPr>
            <a:endParaRPr lang="en-US" sz="2646" spc="-100">
              <a:solidFill>
                <a:srgbClr val="191919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224</Words>
  <Application>Microsoft Office PowerPoint</Application>
  <PresentationFormat>Custom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TT Fors</vt:lpstr>
      <vt:lpstr>TT Fors Bold</vt:lpstr>
      <vt:lpstr>Roboto</vt:lpstr>
      <vt:lpstr>Calibri</vt:lpstr>
      <vt:lpstr>Arial</vt:lpstr>
      <vt:lpstr>TT Fors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Turning data into brand decisions</dc:title>
  <dc:creator>Kalpitha</dc:creator>
  <cp:lastModifiedBy>Kalpitha R</cp:lastModifiedBy>
  <cp:revision>2</cp:revision>
  <dcterms:created xsi:type="dcterms:W3CDTF">2006-08-16T00:00:00Z</dcterms:created>
  <dcterms:modified xsi:type="dcterms:W3CDTF">2025-09-22T16:32:20Z</dcterms:modified>
  <dc:identifier>DAGzg1i4VQY</dc:identifier>
</cp:coreProperties>
</file>